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85" r:id="rId4"/>
    <p:sldId id="277" r:id="rId5"/>
    <p:sldId id="275" r:id="rId6"/>
    <p:sldId id="258" r:id="rId7"/>
    <p:sldId id="278" r:id="rId8"/>
    <p:sldId id="261" r:id="rId9"/>
    <p:sldId id="279" r:id="rId10"/>
    <p:sldId id="262" r:id="rId11"/>
    <p:sldId id="272" r:id="rId12"/>
    <p:sldId id="288" r:id="rId13"/>
    <p:sldId id="282" r:id="rId14"/>
    <p:sldId id="280" r:id="rId15"/>
    <p:sldId id="283" r:id="rId16"/>
    <p:sldId id="259" r:id="rId17"/>
    <p:sldId id="263" r:id="rId18"/>
    <p:sldId id="284" r:id="rId19"/>
    <p:sldId id="264" r:id="rId20"/>
    <p:sldId id="265" r:id="rId21"/>
    <p:sldId id="266" r:id="rId22"/>
    <p:sldId id="267" r:id="rId23"/>
    <p:sldId id="268" r:id="rId24"/>
    <p:sldId id="269" r:id="rId25"/>
    <p:sldId id="270" r:id="rId26"/>
    <p:sldId id="281" r:id="rId27"/>
    <p:sldId id="286" r:id="rId28"/>
    <p:sldId id="287"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597" autoAdjust="0"/>
  </p:normalViewPr>
  <p:slideViewPr>
    <p:cSldViewPr snapToGrid="0">
      <p:cViewPr varScale="1">
        <p:scale>
          <a:sx n="98" d="100"/>
          <a:sy n="98" d="100"/>
        </p:scale>
        <p:origin x="3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テキストデータを入力して、それぞれの確率を計算して出力します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13</a:t>
            </a:fld>
            <a:endParaRPr kumimoji="1" lang="ja-JP" altLang="en-US"/>
          </a:p>
        </p:txBody>
      </p:sp>
    </p:spTree>
    <p:extLst>
      <p:ext uri="{BB962C8B-B14F-4D97-AF65-F5344CB8AC3E}">
        <p14:creationId xmlns:p14="http://schemas.microsoft.com/office/powerpoint/2010/main" val="282344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・先生からの条件が挑戦すること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・市販されている電化製品を一から作ることによって、今まで知らなかった内部構造などを深く知ることができるという点もあります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20</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24</a:t>
            </a:fld>
            <a:endParaRPr kumimoji="1" lang="ja-JP" altLang="en-US"/>
          </a:p>
        </p:txBody>
      </p:sp>
    </p:spTree>
    <p:extLst>
      <p:ext uri="{BB962C8B-B14F-4D97-AF65-F5344CB8AC3E}">
        <p14:creationId xmlns:p14="http://schemas.microsoft.com/office/powerpoint/2010/main" val="299499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RikiishiSuzunosuke/AIspeaker_yosi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2800" b="1" dirty="0">
                <a:solidFill>
                  <a:schemeClr val="bg1"/>
                </a:solidFill>
              </a:rPr>
              <a:t>メンバー</a:t>
            </a:r>
            <a:endParaRPr kumimoji="1" lang="en-US" altLang="ja-JP" sz="2800" b="1" dirty="0">
              <a:solidFill>
                <a:schemeClr val="bg1"/>
              </a:solidFill>
            </a:endParaRPr>
          </a:p>
          <a:p>
            <a:pPr algn="l"/>
            <a:r>
              <a:rPr kumimoji="1" lang="ja-JP" altLang="en-US" sz="3200" b="1" dirty="0">
                <a:solidFill>
                  <a:schemeClr val="bg1"/>
                </a:solidFill>
              </a:rPr>
              <a:t>力石鈴之佑</a:t>
            </a:r>
          </a:p>
          <a:p>
            <a:pPr algn="l"/>
            <a:r>
              <a:rPr lang="ja-JP" altLang="en-US" sz="3200" b="1" dirty="0">
                <a:solidFill>
                  <a:schemeClr val="bg1"/>
                </a:solidFill>
              </a:rPr>
              <a:t>山田晃生</a:t>
            </a:r>
            <a:endParaRPr lang="en-US" altLang="ja-JP"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b="1" dirty="0"/>
              <a:t>【AI】→ TensorFlow</a:t>
            </a:r>
            <a:endParaRPr kumimoji="1" lang="ja-JP" altLang="en-US" b="1"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2"/>
          <a:stretch>
            <a:fillRect/>
          </a:stretch>
        </p:blipFill>
        <p:spPr>
          <a:xfrm>
            <a:off x="7189787" y="1355038"/>
            <a:ext cx="5274118" cy="5416681"/>
          </a:xfrm>
          <a:prstGeom prst="rect">
            <a:avLst/>
          </a:prstGeom>
        </p:spPr>
      </p:pic>
    </p:spTree>
    <p:extLst>
      <p:ext uri="{BB962C8B-B14F-4D97-AF65-F5344CB8AC3E}">
        <p14:creationId xmlns:p14="http://schemas.microsoft.com/office/powerpoint/2010/main" val="339067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2"/>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4154984"/>
          </a:xfrm>
          <a:prstGeom prst="rect">
            <a:avLst/>
          </a:prstGeom>
          <a:noFill/>
        </p:spPr>
        <p:txBody>
          <a:bodyPr wrap="square" rtlCol="0">
            <a:spAutoFit/>
          </a:bodyPr>
          <a:lstStyle/>
          <a:p>
            <a:r>
              <a:rPr kumimoji="1" lang="ja-JP" altLang="en-US" sz="4800" b="1" dirty="0"/>
              <a:t>天気　</a:t>
            </a:r>
            <a:r>
              <a:rPr kumimoji="1" lang="en-US" altLang="ja-JP" sz="48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2"/>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2815754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498325" y="68611"/>
            <a:ext cx="10515600" cy="1035658"/>
          </a:xfrm>
        </p:spPr>
        <p:txBody>
          <a:bodyPr/>
          <a:lstStyle/>
          <a:p>
            <a:r>
              <a:rPr kumimoji="1" lang="ja-JP" altLang="en-US" b="1"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Tree>
    <p:extLst>
      <p:ext uri="{BB962C8B-B14F-4D97-AF65-F5344CB8AC3E}">
        <p14:creationId xmlns:p14="http://schemas.microsoft.com/office/powerpoint/2010/main" val="410489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b="1"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838199" y="332218"/>
            <a:ext cx="10515600" cy="1325563"/>
          </a:xfrm>
        </p:spPr>
        <p:txBody>
          <a:bodyPr/>
          <a:lstStyle/>
          <a:p>
            <a:r>
              <a:rPr lang="ja-JP" altLang="en-US" b="1" dirty="0"/>
              <a:t>スクレイピングの実行結果</a:t>
            </a:r>
            <a:endParaRPr kumimoji="1" lang="ja-JP" altLang="en-US" b="1"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20110"/>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4379843" y="1641921"/>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D050869E-3D3A-4F2D-BABB-8DFC6BD4103B}"/>
              </a:ext>
            </a:extLst>
          </p:cNvPr>
          <p:cNvSpPr/>
          <p:nvPr/>
        </p:nvSpPr>
        <p:spPr>
          <a:xfrm>
            <a:off x="1040612" y="2845340"/>
            <a:ext cx="1799617" cy="578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546C4D5-1B71-4F6C-945A-CCA5476E6879}"/>
              </a:ext>
            </a:extLst>
          </p:cNvPr>
          <p:cNvSpPr/>
          <p:nvPr/>
        </p:nvSpPr>
        <p:spPr>
          <a:xfrm>
            <a:off x="5862537" y="3171218"/>
            <a:ext cx="3145276" cy="340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D5F5D4E-9511-4FCD-A391-E2CF57844D08}"/>
              </a:ext>
            </a:extLst>
          </p:cNvPr>
          <p:cNvSpPr/>
          <p:nvPr/>
        </p:nvSpPr>
        <p:spPr>
          <a:xfrm>
            <a:off x="1163829" y="3897067"/>
            <a:ext cx="1919839" cy="578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FAC683E-75EE-477F-9879-A952E361C426}"/>
              </a:ext>
            </a:extLst>
          </p:cNvPr>
          <p:cNvSpPr/>
          <p:nvPr/>
        </p:nvSpPr>
        <p:spPr>
          <a:xfrm>
            <a:off x="5862537" y="3424136"/>
            <a:ext cx="4088859" cy="340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1000"/>
                                        <p:tgtEl>
                                          <p:spTgt spid="10"/>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1000"/>
                                        <p:tgtEl>
                                          <p:spTgt spid="1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1000"/>
                                        <p:tgtEl>
                                          <p:spTgt spid="12"/>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0" grpId="0" animBg="1"/>
      <p:bldP spid="10" grpId="1"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b="1" dirty="0"/>
              <a:t>【</a:t>
            </a:r>
            <a:r>
              <a:rPr lang="ja-JP" altLang="en-US" b="1" dirty="0"/>
              <a:t>音声合成</a:t>
            </a:r>
            <a:r>
              <a:rPr lang="en-US" altLang="ja-JP" b="1" dirty="0"/>
              <a:t>】→ </a:t>
            </a:r>
            <a:r>
              <a:rPr lang="en-US" altLang="ja-JP" b="1" dirty="0" err="1"/>
              <a:t>OpenJTalk</a:t>
            </a:r>
            <a:endParaRPr kumimoji="1" lang="ja-JP" altLang="en-US" b="1"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b="1" dirty="0" err="1"/>
              <a:t>OpenJTalk</a:t>
            </a:r>
            <a:r>
              <a:rPr kumimoji="1" lang="ja-JP" altLang="en-US" b="1"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b="1" dirty="0"/>
              <a:t>本体：</a:t>
            </a:r>
            <a:r>
              <a:rPr lang="en-US" altLang="ja-JP" b="1" dirty="0"/>
              <a:t>Raspberry Pi(</a:t>
            </a:r>
            <a:r>
              <a:rPr lang="ja-JP" altLang="en-US" b="1" dirty="0"/>
              <a:t>通称</a:t>
            </a:r>
            <a:r>
              <a:rPr lang="en-US" altLang="ja-JP" b="1" dirty="0"/>
              <a:t>:</a:t>
            </a:r>
            <a:r>
              <a:rPr lang="ja-JP" altLang="en-US" b="1" dirty="0"/>
              <a:t>ラズパイ</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128" y="1714500"/>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810" y="1880247"/>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68" y="4383940"/>
            <a:ext cx="2176536" cy="2176536"/>
          </a:xfrm>
          <a:prstGeom prst="rect">
            <a:avLst/>
          </a:prstGeom>
        </p:spPr>
      </p:pic>
    </p:spTree>
    <p:extLst>
      <p:ext uri="{BB962C8B-B14F-4D97-AF65-F5344CB8AC3E}">
        <p14:creationId xmlns:p14="http://schemas.microsoft.com/office/powerpoint/2010/main" val="11532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b="1" dirty="0"/>
              <a:t>このプロジェクトについて</a:t>
            </a:r>
            <a:endParaRPr kumimoji="1" lang="ja-JP" altLang="en-US" b="1"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b="1" dirty="0"/>
              <a:t>プロジェクトの管理・進め方について</a:t>
            </a:r>
            <a:endParaRPr kumimoji="1" lang="ja-JP" altLang="en-US" b="1"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b="1" dirty="0"/>
              <a:t>【GitHub】</a:t>
            </a:r>
            <a:endParaRPr kumimoji="1" lang="ja-JP" altLang="en-US" b="1"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a:t>
            </a:r>
            <a:endParaRPr lang="en-US" altLang="ja-JP" dirty="0"/>
          </a:p>
          <a:p>
            <a:pPr marL="0" indent="0">
              <a:buNone/>
            </a:pPr>
            <a:r>
              <a:rPr lang="en-US" altLang="ja-JP" dirty="0">
                <a:hlinkClick r:id="rId2"/>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b="1" dirty="0"/>
              <a:t>【</a:t>
            </a:r>
            <a:r>
              <a:rPr lang="en-US" altLang="ja-JP" b="1" dirty="0" err="1"/>
              <a:t>brabio</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b="1" dirty="0"/>
              <a:t>【Slack】</a:t>
            </a:r>
            <a:endParaRPr kumimoji="1" lang="ja-JP" altLang="en-US" b="1"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126" y="1513694"/>
            <a:ext cx="8852643" cy="5344306"/>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b="1" dirty="0"/>
              <a:t>これからについて</a:t>
            </a:r>
            <a:endParaRPr kumimoji="1" lang="ja-JP" altLang="en-US" b="1"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・機械学習を分担して学習</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9D63D-D9FC-4BCC-BB3B-DB59810A74F3}"/>
              </a:ext>
            </a:extLst>
          </p:cNvPr>
          <p:cNvSpPr>
            <a:spLocks noGrp="1"/>
          </p:cNvSpPr>
          <p:nvPr>
            <p:ph type="title"/>
          </p:nvPr>
        </p:nvSpPr>
        <p:spPr/>
        <p:txBody>
          <a:bodyPr/>
          <a:lstStyle/>
          <a:p>
            <a:r>
              <a:rPr kumimoji="1" lang="en-US" altLang="ja-JP" b="1" dirty="0" err="1"/>
              <a:t>OpenJTal</a:t>
            </a:r>
            <a:r>
              <a:rPr lang="en-US" altLang="ja-JP" b="1" dirty="0" err="1"/>
              <a:t>k</a:t>
            </a:r>
            <a:r>
              <a:rPr lang="ja-JP" altLang="en-US" b="1" dirty="0"/>
              <a:t>の補足</a:t>
            </a:r>
            <a:endParaRPr kumimoji="1" lang="ja-JP" altLang="en-US" b="1" dirty="0"/>
          </a:p>
        </p:txBody>
      </p:sp>
      <p:sp>
        <p:nvSpPr>
          <p:cNvPr id="3" name="コンテンツ プレースホルダー 2">
            <a:extLst>
              <a:ext uri="{FF2B5EF4-FFF2-40B4-BE49-F238E27FC236}">
                <a16:creationId xmlns:a16="http://schemas.microsoft.com/office/drawing/2014/main" id="{CBECCF01-5B39-4BA2-AF42-BCA4A74FCEB5}"/>
              </a:ext>
            </a:extLst>
          </p:cNvPr>
          <p:cNvSpPr>
            <a:spLocks noGrp="1"/>
          </p:cNvSpPr>
          <p:nvPr>
            <p:ph idx="1"/>
          </p:nvPr>
        </p:nvSpPr>
        <p:spPr/>
        <p:txBody>
          <a:bodyPr>
            <a:normAutofit/>
          </a:bodyPr>
          <a:lstStyle/>
          <a:p>
            <a:pPr marL="0" indent="0">
              <a:buNone/>
            </a:pPr>
            <a:r>
              <a:rPr kumimoji="1" lang="ja-JP" altLang="en-US" dirty="0"/>
              <a:t>ボイスサンプル一覧</a:t>
            </a:r>
            <a:endParaRPr kumimoji="1" lang="en-US" altLang="ja-JP" dirty="0"/>
          </a:p>
          <a:p>
            <a:r>
              <a:rPr lang="ja-JP" altLang="en-US" dirty="0"/>
              <a:t>男性ボイス</a:t>
            </a:r>
            <a:r>
              <a:rPr lang="en-US" altLang="ja-JP" dirty="0"/>
              <a:t>-1</a:t>
            </a:r>
            <a:r>
              <a:rPr lang="ja-JP" altLang="en-US" dirty="0"/>
              <a:t>種類</a:t>
            </a:r>
            <a:endParaRPr lang="en-US" altLang="ja-JP" dirty="0"/>
          </a:p>
          <a:p>
            <a:r>
              <a:rPr lang="ja-JP" altLang="en-US" dirty="0"/>
              <a:t>女性ボイス</a:t>
            </a:r>
            <a:r>
              <a:rPr kumimoji="1" lang="en-US" altLang="ja-JP" dirty="0"/>
              <a:t>(</a:t>
            </a:r>
            <a:r>
              <a:rPr kumimoji="1" lang="ja-JP" altLang="en-US" dirty="0"/>
              <a:t>メイちゃん</a:t>
            </a:r>
            <a:r>
              <a:rPr kumimoji="1" lang="en-US" altLang="ja-JP" dirty="0"/>
              <a:t>)-</a:t>
            </a:r>
            <a:r>
              <a:rPr lang="en-US" altLang="ja-JP" dirty="0"/>
              <a:t>5</a:t>
            </a:r>
            <a:r>
              <a:rPr lang="ja-JP" altLang="en-US" dirty="0"/>
              <a:t>種類</a:t>
            </a:r>
            <a:endParaRPr lang="en-US" altLang="ja-JP" dirty="0"/>
          </a:p>
          <a:p>
            <a:pPr marL="457200" lvl="1" indent="0">
              <a:buNone/>
            </a:pPr>
            <a:r>
              <a:rPr lang="ja-JP" altLang="en-US" dirty="0"/>
              <a:t>・</a:t>
            </a:r>
            <a:r>
              <a:rPr lang="en-US" altLang="ja-JP" dirty="0"/>
              <a:t>Normal</a:t>
            </a:r>
            <a:r>
              <a:rPr lang="ja-JP" altLang="en-US" dirty="0"/>
              <a:t>（普通）</a:t>
            </a:r>
            <a:br>
              <a:rPr lang="ja-JP" altLang="en-US" dirty="0"/>
            </a:br>
            <a:r>
              <a:rPr lang="ja-JP" altLang="en-US" dirty="0"/>
              <a:t>・</a:t>
            </a:r>
            <a:r>
              <a:rPr lang="en-US" altLang="ja-JP" dirty="0"/>
              <a:t>Happy</a:t>
            </a:r>
            <a:r>
              <a:rPr lang="ja-JP" altLang="en-US" dirty="0"/>
              <a:t>（嬉しい）</a:t>
            </a:r>
            <a:br>
              <a:rPr lang="ja-JP" altLang="en-US" dirty="0"/>
            </a:br>
            <a:r>
              <a:rPr lang="ja-JP" altLang="en-US" dirty="0"/>
              <a:t>・</a:t>
            </a:r>
            <a:r>
              <a:rPr lang="en-US" altLang="ja-JP" dirty="0"/>
              <a:t>Bashful</a:t>
            </a:r>
            <a:r>
              <a:rPr lang="ja-JP" altLang="en-US" dirty="0"/>
              <a:t>（恥ずかしい）</a:t>
            </a:r>
            <a:br>
              <a:rPr lang="ja-JP" altLang="en-US" dirty="0"/>
            </a:br>
            <a:r>
              <a:rPr lang="ja-JP" altLang="en-US" dirty="0"/>
              <a:t>・</a:t>
            </a:r>
            <a:r>
              <a:rPr lang="en-US" altLang="ja-JP" dirty="0"/>
              <a:t>Angry</a:t>
            </a:r>
            <a:r>
              <a:rPr lang="ja-JP" altLang="en-US" dirty="0"/>
              <a:t>（怒ってる）</a:t>
            </a:r>
            <a:br>
              <a:rPr lang="ja-JP" altLang="en-US" dirty="0"/>
            </a:br>
            <a:r>
              <a:rPr lang="ja-JP" altLang="en-US" dirty="0"/>
              <a:t>・</a:t>
            </a:r>
            <a:r>
              <a:rPr lang="en-US" altLang="ja-JP" dirty="0"/>
              <a:t>Sad</a:t>
            </a:r>
            <a:r>
              <a:rPr lang="ja-JP" altLang="en-US" dirty="0"/>
              <a:t>（悲しい）</a:t>
            </a:r>
            <a:endParaRPr kumimoji="1" lang="ja-JP" altLang="en-US" dirty="0"/>
          </a:p>
        </p:txBody>
      </p:sp>
    </p:spTree>
    <p:extLst>
      <p:ext uri="{BB962C8B-B14F-4D97-AF65-F5344CB8AC3E}">
        <p14:creationId xmlns:p14="http://schemas.microsoft.com/office/powerpoint/2010/main" val="3562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B72BD-F941-4CE5-980B-F60E8A368A52}"/>
              </a:ext>
            </a:extLst>
          </p:cNvPr>
          <p:cNvSpPr>
            <a:spLocks noGrp="1"/>
          </p:cNvSpPr>
          <p:nvPr>
            <p:ph type="title"/>
          </p:nvPr>
        </p:nvSpPr>
        <p:spPr/>
        <p:txBody>
          <a:bodyPr/>
          <a:lstStyle/>
          <a:p>
            <a:r>
              <a:rPr kumimoji="1" lang="en-US" altLang="ja-JP" b="1" dirty="0" err="1"/>
              <a:t>YoSiE</a:t>
            </a:r>
            <a:r>
              <a:rPr lang="ja-JP" altLang="en-US" b="1" dirty="0"/>
              <a:t>という</a:t>
            </a:r>
            <a:r>
              <a:rPr kumimoji="1" lang="ja-JP" altLang="en-US" b="1" dirty="0"/>
              <a:t>名前について</a:t>
            </a:r>
          </a:p>
        </p:txBody>
      </p:sp>
      <p:sp>
        <p:nvSpPr>
          <p:cNvPr id="3" name="コンテンツ プレースホルダー 2">
            <a:extLst>
              <a:ext uri="{FF2B5EF4-FFF2-40B4-BE49-F238E27FC236}">
                <a16:creationId xmlns:a16="http://schemas.microsoft.com/office/drawing/2014/main" id="{DC6C0A7D-11A1-4D0E-B7B4-001E9DFDC5A6}"/>
              </a:ext>
            </a:extLst>
          </p:cNvPr>
          <p:cNvSpPr>
            <a:spLocks noGrp="1"/>
          </p:cNvSpPr>
          <p:nvPr>
            <p:ph idx="1"/>
          </p:nvPr>
        </p:nvSpPr>
        <p:spPr/>
        <p:txBody>
          <a:bodyPr/>
          <a:lstStyle/>
          <a:p>
            <a:pPr marL="0" indent="0" algn="ctr">
              <a:buNone/>
            </a:pPr>
            <a:r>
              <a:rPr lang="ja-JP" altLang="en-US" sz="4000" dirty="0"/>
              <a:t>本校</a:t>
            </a:r>
            <a:r>
              <a:rPr kumimoji="1" lang="ja-JP" altLang="en-US" sz="4000" dirty="0"/>
              <a:t>の校名の</a:t>
            </a:r>
            <a:r>
              <a:rPr lang="ja-JP" altLang="en-US" sz="4000" dirty="0"/>
              <a:t>略称</a:t>
            </a:r>
            <a:r>
              <a:rPr kumimoji="1" lang="ja-JP" altLang="en-US" sz="4000" dirty="0"/>
              <a:t>　</a:t>
            </a:r>
            <a:r>
              <a:rPr kumimoji="1" lang="en-US" altLang="ja-JP" sz="5400" b="1" dirty="0">
                <a:solidFill>
                  <a:srgbClr val="FF0000"/>
                </a:solidFill>
              </a:rPr>
              <a:t>YSE</a:t>
            </a:r>
            <a:endParaRPr lang="en-US" altLang="ja-JP" sz="4400" b="1" dirty="0">
              <a:solidFill>
                <a:srgbClr val="FF0000"/>
              </a:solidFill>
            </a:endParaRPr>
          </a:p>
          <a:p>
            <a:pPr algn="ctr"/>
            <a:endParaRPr kumimoji="1" lang="en-US" altLang="ja-JP" dirty="0"/>
          </a:p>
          <a:p>
            <a:pPr marL="0" indent="0" algn="ctr">
              <a:buNone/>
            </a:pPr>
            <a:endParaRPr lang="en-US" altLang="ja-JP" dirty="0"/>
          </a:p>
          <a:p>
            <a:pPr marL="0" indent="0" algn="ctr">
              <a:buNone/>
            </a:pPr>
            <a:r>
              <a:rPr kumimoji="1" lang="en-US" altLang="ja-JP" sz="5400" b="1" dirty="0" err="1">
                <a:solidFill>
                  <a:srgbClr val="FF0000"/>
                </a:solidFill>
              </a:rPr>
              <a:t>Y</a:t>
            </a:r>
            <a:r>
              <a:rPr kumimoji="1" lang="en-US" altLang="ja-JP" sz="5400" b="1" dirty="0" err="1"/>
              <a:t>o</a:t>
            </a:r>
            <a:r>
              <a:rPr kumimoji="1" lang="en-US" altLang="ja-JP" sz="5400" b="1" dirty="0" err="1">
                <a:solidFill>
                  <a:srgbClr val="FF0000"/>
                </a:solidFill>
              </a:rPr>
              <a:t>S</a:t>
            </a:r>
            <a:r>
              <a:rPr kumimoji="1" lang="en-US" altLang="ja-JP" sz="5400" b="1" dirty="0" err="1"/>
              <a:t>i</a:t>
            </a:r>
            <a:r>
              <a:rPr kumimoji="1" lang="en-US" altLang="ja-JP" sz="5400" b="1" dirty="0" err="1">
                <a:solidFill>
                  <a:srgbClr val="FF0000"/>
                </a:solidFill>
              </a:rPr>
              <a:t>E</a:t>
            </a:r>
            <a:endParaRPr kumimoji="1" lang="en-US" altLang="ja-JP" sz="5400" b="1" dirty="0">
              <a:solidFill>
                <a:srgbClr val="FF0000"/>
              </a:solidFill>
            </a:endParaRPr>
          </a:p>
        </p:txBody>
      </p:sp>
      <p:sp>
        <p:nvSpPr>
          <p:cNvPr id="4" name="矢印: 下 3">
            <a:extLst>
              <a:ext uri="{FF2B5EF4-FFF2-40B4-BE49-F238E27FC236}">
                <a16:creationId xmlns:a16="http://schemas.microsoft.com/office/drawing/2014/main" id="{C0E49A5C-9260-4596-AA7B-92646C45CD58}"/>
              </a:ext>
            </a:extLst>
          </p:cNvPr>
          <p:cNvSpPr/>
          <p:nvPr/>
        </p:nvSpPr>
        <p:spPr>
          <a:xfrm>
            <a:off x="5732755" y="2744368"/>
            <a:ext cx="726490" cy="873188"/>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pic>
        <p:nvPicPr>
          <p:cNvPr id="6" name="図 5">
            <a:extLst>
              <a:ext uri="{FF2B5EF4-FFF2-40B4-BE49-F238E27FC236}">
                <a16:creationId xmlns:a16="http://schemas.microsoft.com/office/drawing/2014/main" id="{062C8875-2063-4A0C-B017-189CE12F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9014">
            <a:off x="8643327" y="1939356"/>
            <a:ext cx="2204274" cy="4630978"/>
          </a:xfrm>
          <a:prstGeom prst="rect">
            <a:avLst/>
          </a:prstGeom>
        </p:spPr>
      </p:pic>
    </p:spTree>
    <p:extLst>
      <p:ext uri="{BB962C8B-B14F-4D97-AF65-F5344CB8AC3E}">
        <p14:creationId xmlns:p14="http://schemas.microsoft.com/office/powerpoint/2010/main" val="12003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267505" y="2438184"/>
            <a:ext cx="10515600" cy="4351338"/>
          </a:xfrm>
        </p:spPr>
        <p:txBody>
          <a:bodyPr>
            <a:normAutofit/>
          </a:bodyPr>
          <a:lstStyle/>
          <a:p>
            <a:pPr marL="0" indent="0">
              <a:buNone/>
            </a:pPr>
            <a:r>
              <a:rPr lang="ja-JP" altLang="en-US" sz="6000" b="1" dirty="0"/>
              <a:t>命名：</a:t>
            </a:r>
            <a:endParaRPr kumimoji="1" lang="ja-JP" altLang="en-US" sz="6000" b="1" u="sng" dirty="0">
              <a:solidFill>
                <a:srgbClr val="FF0000"/>
              </a:solidFill>
            </a:endParaRPr>
          </a:p>
        </p:txBody>
      </p:sp>
      <p:sp>
        <p:nvSpPr>
          <p:cNvPr id="4" name="テキスト ボックス 3">
            <a:extLst>
              <a:ext uri="{FF2B5EF4-FFF2-40B4-BE49-F238E27FC236}">
                <a16:creationId xmlns:a16="http://schemas.microsoft.com/office/drawing/2014/main" id="{EB8BD4A4-7B69-43BC-B3CA-514A3F959800}"/>
              </a:ext>
            </a:extLst>
          </p:cNvPr>
          <p:cNvSpPr txBox="1"/>
          <p:nvPr/>
        </p:nvSpPr>
        <p:spPr>
          <a:xfrm>
            <a:off x="4517136" y="2029016"/>
            <a:ext cx="6565392" cy="1569660"/>
          </a:xfrm>
          <a:prstGeom prst="rect">
            <a:avLst/>
          </a:prstGeom>
          <a:noFill/>
        </p:spPr>
        <p:txBody>
          <a:bodyPr wrap="square" rtlCol="0">
            <a:spAutoFit/>
          </a:bodyPr>
          <a:lstStyle/>
          <a:p>
            <a:r>
              <a:rPr lang="en-US" altLang="ja-JP" sz="9600" b="1" u="sng" dirty="0" err="1">
                <a:solidFill>
                  <a:srgbClr val="FF0000"/>
                </a:solidFill>
              </a:rPr>
              <a:t>YoSiE</a:t>
            </a:r>
            <a:endParaRPr kumimoji="1" lang="ja-JP" altLang="en-US" dirty="0"/>
          </a:p>
        </p:txBody>
      </p:sp>
    </p:spTree>
    <p:extLst>
      <p:ext uri="{BB962C8B-B14F-4D97-AF65-F5344CB8AC3E}">
        <p14:creationId xmlns:p14="http://schemas.microsoft.com/office/powerpoint/2010/main" val="421640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2"/>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6"/>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6"/>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a:xfrm>
            <a:off x="838200" y="2120607"/>
            <a:ext cx="10515600" cy="4351338"/>
          </a:xfrm>
        </p:spPr>
        <p:txBody>
          <a:bodyPr/>
          <a:lstStyle/>
          <a:p>
            <a:pPr marL="0" indent="0" algn="ctr">
              <a:buNone/>
            </a:pPr>
            <a:r>
              <a:rPr lang="ja-JP" altLang="en-US" dirty="0"/>
              <a:t>「今日の運勢は？」　　　　占いの結果を読み上げ</a:t>
            </a:r>
            <a:endParaRPr lang="en-US" altLang="ja-JP" dirty="0"/>
          </a:p>
          <a:p>
            <a:pPr marL="0" indent="0" algn="ctr">
              <a:buNone/>
            </a:pPr>
            <a:endParaRPr lang="en-US" altLang="ja-JP" dirty="0"/>
          </a:p>
          <a:p>
            <a:pPr marL="0" indent="0" algn="ctr">
              <a:buNone/>
            </a:pPr>
            <a:r>
              <a:rPr lang="ja-JP" altLang="en-US" dirty="0"/>
              <a:t>「今何時？」　　　 　日時を読み上げ</a:t>
            </a:r>
            <a:endParaRPr lang="en-US" altLang="ja-JP" dirty="0"/>
          </a:p>
          <a:p>
            <a:pPr marL="0" indent="0" algn="ctr">
              <a:buNone/>
            </a:pPr>
            <a:endParaRPr lang="en-US" altLang="ja-JP" dirty="0"/>
          </a:p>
          <a:p>
            <a:pPr marL="0" indent="0" algn="ctr">
              <a:buNone/>
            </a:pPr>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2"/>
          <a:stretch>
            <a:fillRect/>
          </a:stretch>
        </p:blipFill>
        <p:spPr>
          <a:xfrm>
            <a:off x="5769836" y="3145311"/>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3"/>
          <a:stretch>
            <a:fillRect/>
          </a:stretch>
        </p:blipFill>
        <p:spPr>
          <a:xfrm>
            <a:off x="5769836" y="2120607"/>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3"/>
          <a:stretch>
            <a:fillRect/>
          </a:stretch>
        </p:blipFill>
        <p:spPr>
          <a:xfrm>
            <a:off x="5769835" y="4170285"/>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514666" y="63445"/>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78"/>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6"/>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7"/>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7"/>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8"/>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1"/>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2"/>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3"/>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6"/>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4"/>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1"/>
                                        </p:tgtEl>
                                      </p:cBhvr>
                                    </p:animEffect>
                                    <p:animScale>
                                      <p:cBhvr>
                                        <p:cTn id="7" dur="50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1000" tmFilter="0, 0; .2, .5; .8, .5; 1, 0"/>
                                        <p:tgtEl>
                                          <p:spTgt spid="12"/>
                                        </p:tgtEl>
                                      </p:cBhvr>
                                    </p:animEffect>
                                    <p:animScale>
                                      <p:cBhvr>
                                        <p:cTn id="12" dur="50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1000" tmFilter="0, 0; .2, .5; .8, .5; 1, 0"/>
                                        <p:tgtEl>
                                          <p:spTgt spid="19"/>
                                        </p:tgtEl>
                                      </p:cBhvr>
                                    </p:animEffect>
                                    <p:animScale>
                                      <p:cBhvr>
                                        <p:cTn id="17" dur="500" autoRev="1" fill="hold"/>
                                        <p:tgtEl>
                                          <p:spTgt spid="19"/>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b="1" dirty="0"/>
              <a:t>【</a:t>
            </a:r>
            <a:r>
              <a:rPr lang="ja-JP" altLang="en-US" b="1" dirty="0"/>
              <a:t>音声認識</a:t>
            </a:r>
            <a:r>
              <a:rPr lang="en-US" altLang="ja-JP" b="1" dirty="0"/>
              <a:t>】</a:t>
            </a:r>
            <a:r>
              <a:rPr lang="ja-JP" altLang="en-US" b="1" dirty="0"/>
              <a:t>→ </a:t>
            </a:r>
            <a:r>
              <a:rPr lang="en-US" altLang="ja-JP" b="1"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530664" y="218442"/>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1459217" y="1181557"/>
            <a:ext cx="10515600" cy="4351338"/>
          </a:xfrm>
        </p:spPr>
        <p:txBody>
          <a:bodyPr>
            <a:normAutofit/>
          </a:bodyPr>
          <a:lstStyle/>
          <a:p>
            <a:pPr marL="0" indent="0">
              <a:buNone/>
            </a:pPr>
            <a:r>
              <a:rPr kumimoji="1" lang="ja-JP" altLang="en-US" dirty="0"/>
              <a:t>→辞書ファイルと文法ファイルを作成</a:t>
            </a:r>
            <a:endParaRPr lang="en-US" altLang="ja-JP" dirty="0"/>
          </a:p>
          <a:p>
            <a:pPr marL="0" indent="0">
              <a:buNone/>
            </a:pPr>
            <a:r>
              <a:rPr kumimoji="1" lang="ja-JP" altLang="en-US" dirty="0"/>
              <a:t>　</a:t>
            </a:r>
            <a:r>
              <a:rPr kumimoji="1" lang="en-US" altLang="ja-JP" dirty="0">
                <a:solidFill>
                  <a:srgbClr val="FF0000"/>
                </a:solidFill>
              </a:rPr>
              <a:t>※</a:t>
            </a:r>
            <a:r>
              <a:rPr kumimoji="1" lang="ja-JP" altLang="en-US" dirty="0"/>
              <a:t>大量のデータが必要</a:t>
            </a:r>
            <a:endParaRPr kumimoji="1" lang="en-US" altLang="ja-JP"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802</TotalTime>
  <Words>617</Words>
  <Application>Microsoft Office PowerPoint</Application>
  <PresentationFormat>ワイド画面</PresentationFormat>
  <Paragraphs>167</Paragraphs>
  <Slides>28</Slides>
  <Notes>3</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これからについて</vt:lpstr>
      <vt:lpstr>PowerPoint プレゼンテーション</vt:lpstr>
      <vt:lpstr>OpenJTalkの補足</vt:lpstr>
      <vt:lpstr>YoSiEという名前について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力石 鈴之佑</cp:lastModifiedBy>
  <cp:revision>83</cp:revision>
  <dcterms:created xsi:type="dcterms:W3CDTF">2021-09-29T01:00:40Z</dcterms:created>
  <dcterms:modified xsi:type="dcterms:W3CDTF">2021-10-06T06:18:46Z</dcterms:modified>
</cp:coreProperties>
</file>